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31" Target="slides/slide14.xml" Type="http://schemas.openxmlformats.org/officeDocument/2006/relationships/slide"/><Relationship Id="rId32" Target="slides/slide15.xml" Type="http://schemas.openxmlformats.org/officeDocument/2006/relationships/slide"/><Relationship Id="rId33" Target="slides/slide16.xml" Type="http://schemas.openxmlformats.org/officeDocument/2006/relationships/slide"/><Relationship Id="rId34" Target="slides/slide1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6696230"/>
            <a:ext cx="18288000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608224" y="1513091"/>
            <a:ext cx="14835391" cy="340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200"/>
              </a:lnSpc>
            </a:pPr>
            <a:r>
              <a:rPr lang="en-US" sz="12000">
                <a:solidFill>
                  <a:srgbClr val="FFFFFF"/>
                </a:solidFill>
                <a:latin typeface="Roboto Bold"/>
              </a:rPr>
              <a:t>Проектная деятельность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08224" y="8654726"/>
            <a:ext cx="6205400" cy="435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52">
                <a:solidFill>
                  <a:srgbClr val="FFFFFF"/>
                </a:solidFill>
                <a:latin typeface="Roboto"/>
              </a:rPr>
              <a:t>Выполнили студенты группы 181-</a:t>
            </a:r>
            <a:r>
              <a:rPr lang="en-US" sz="2500" spc="52" u="none">
                <a:solidFill>
                  <a:srgbClr val="FFFFFF"/>
                </a:solidFill>
                <a:latin typeface="Roboto"/>
              </a:rPr>
              <a:t>3</a:t>
            </a:r>
            <a:r>
              <a:rPr lang="en-US" sz="2500" spc="52">
                <a:solidFill>
                  <a:srgbClr val="FFFFFF"/>
                </a:solidFill>
                <a:latin typeface="Roboto"/>
              </a:rPr>
              <a:t>42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291508" y="7680325"/>
            <a:ext cx="3967792" cy="357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500"/>
              </a:lnSpc>
            </a:pPr>
            <a:r>
              <a:rPr lang="en-US" sz="25000">
                <a:solidFill>
                  <a:srgbClr val="EEFF5D"/>
                </a:solidFill>
                <a:latin typeface="Roboto"/>
              </a:rPr>
              <a:t>01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90" t="0" r="590" b="0"/>
          <a:stretch>
            <a:fillRect/>
          </a:stretch>
        </p:blipFill>
        <p:spPr>
          <a:xfrm flipH="false" flipV="false" rot="0">
            <a:off x="9144000" y="4518056"/>
            <a:ext cx="9084951" cy="576894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0" y="0"/>
            <a:ext cx="9275282" cy="573908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601525" y="2259028"/>
            <a:ext cx="9084951" cy="576894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EEFF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090920" y="1212888"/>
            <a:ext cx="9811855" cy="2379980"/>
            <a:chOff x="0" y="0"/>
            <a:chExt cx="13082473" cy="3173307"/>
          </a:xfrm>
        </p:grpSpPr>
        <p:sp>
          <p:nvSpPr>
            <p:cNvPr name="AutoShape 3" id="3"/>
            <p:cNvSpPr/>
            <p:nvPr/>
          </p:nvSpPr>
          <p:spPr>
            <a:xfrm rot="0">
              <a:off x="0" y="1580023"/>
              <a:ext cx="2330607" cy="13261"/>
            </a:xfrm>
            <a:prstGeom prst="rect">
              <a:avLst/>
            </a:prstGeom>
            <a:solidFill>
              <a:srgbClr val="171717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3947426" y="-85725"/>
              <a:ext cx="9135048" cy="32590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900"/>
                </a:lnSpc>
              </a:pPr>
              <a:r>
                <a:rPr lang="en-US" sz="3500" spc="73">
                  <a:solidFill>
                    <a:srgbClr val="171717"/>
                  </a:solidFill>
                  <a:latin typeface="Roboto"/>
                </a:rPr>
                <a:t>После утверждения макетов началась разработка</a:t>
              </a:r>
            </a:p>
            <a:p>
              <a:pPr algn="l"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sz="3500" spc="73">
                  <a:solidFill>
                    <a:srgbClr val="171717"/>
                  </a:solidFill>
                  <a:latin typeface="Arimo"/>
                </a:rPr>
                <a:t>front-end составляющей веб-приложения.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85225" y="2638425"/>
            <a:ext cx="4493082" cy="507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171717"/>
                </a:solidFill>
                <a:latin typeface="Roboto"/>
              </a:rPr>
              <a:t>FRONT-END РАЗРАБОТКА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090920" y="4667250"/>
            <a:ext cx="9811855" cy="3614420"/>
            <a:chOff x="0" y="0"/>
            <a:chExt cx="13082473" cy="481922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3947426" y="-85725"/>
              <a:ext cx="9135048" cy="49049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sz="3500" spc="73">
                  <a:solidFill>
                    <a:srgbClr val="171717"/>
                  </a:solidFill>
                  <a:latin typeface="Roboto"/>
                </a:rPr>
                <a:t>В ходе разработки было принято решение о составлении одной страницы и подгрузки в неё различных блоков с информацией (header, content).</a:t>
              </a:r>
            </a:p>
          </p:txBody>
        </p:sp>
        <p:sp>
          <p:nvSpPr>
            <p:cNvPr name="AutoShape 8" id="8"/>
            <p:cNvSpPr/>
            <p:nvPr/>
          </p:nvSpPr>
          <p:spPr>
            <a:xfrm rot="0">
              <a:off x="0" y="2402983"/>
              <a:ext cx="2330607" cy="13261"/>
            </a:xfrm>
            <a:prstGeom prst="rect">
              <a:avLst/>
            </a:prstGeom>
            <a:solidFill>
              <a:srgbClr val="171717"/>
            </a:solid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F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617220"/>
            <a:ext cx="18288000" cy="90525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F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2868495" cy="648250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399157" y="2749523"/>
            <a:ext cx="14888843" cy="753747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8463" t="0" r="6205" b="0"/>
          <a:stretch>
            <a:fillRect/>
          </a:stretch>
        </p:blipFill>
        <p:spPr>
          <a:xfrm flipH="false" flipV="false" rot="0">
            <a:off x="12286676" y="1528068"/>
            <a:ext cx="6001324" cy="723086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1423293"/>
            <a:ext cx="6908502" cy="1745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spc="105">
                <a:solidFill>
                  <a:srgbClr val="FFFFFF"/>
                </a:solidFill>
                <a:latin typeface="Roboto"/>
              </a:rPr>
              <a:t>BACK-END </a:t>
            </a:r>
          </a:p>
          <a:p>
            <a:pPr algn="l" marL="0" indent="0" lvl="0">
              <a:lnSpc>
                <a:spcPts val="7000"/>
              </a:lnSpc>
              <a:spcBef>
                <a:spcPct val="0"/>
              </a:spcBef>
            </a:pPr>
            <a:r>
              <a:rPr lang="en-US" sz="5000" spc="105">
                <a:solidFill>
                  <a:srgbClr val="FFFFFF"/>
                </a:solidFill>
                <a:latin typeface="Roboto"/>
              </a:rPr>
              <a:t>РАЗРАБОТКА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4517" y="2915920"/>
            <a:ext cx="4004318" cy="3578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0"/>
              </a:lnSpc>
            </a:pPr>
            <a:r>
              <a:rPr lang="en-US" sz="25000">
                <a:solidFill>
                  <a:srgbClr val="EEFF5D"/>
                </a:solidFill>
                <a:latin typeface="Roboto"/>
              </a:rPr>
              <a:t>14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559175"/>
            <a:ext cx="9255817" cy="555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FFFFFF"/>
                </a:solidFill>
                <a:latin typeface="Roboto"/>
              </a:rPr>
              <a:t>Данный этап работы ставил перед собой задачи практической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FFFFFF"/>
                </a:solidFill>
                <a:latin typeface="Roboto"/>
              </a:rPr>
              <a:t>реализации описанных в ТЗ функциональных систем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FFFFFF"/>
                </a:solidFill>
                <a:latin typeface="Roboto"/>
              </a:rPr>
              <a:t>В Back-end разработке использовали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FFFFFF"/>
                </a:solidFill>
                <a:latin typeface="Roboto"/>
              </a:rPr>
              <a:t>RedBean, PHP, SQL. 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FFFFFF"/>
                </a:solidFill>
                <a:latin typeface="Roboto"/>
              </a:rPr>
              <a:t>Для регистрации и авторизации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FFFFFF"/>
                </a:solidFill>
                <a:latin typeface="Roboto"/>
              </a:rPr>
              <a:t>используются базы данных SQL.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FFFFFF"/>
                </a:solidFill>
                <a:latin typeface="Roboto"/>
              </a:rPr>
              <a:t>Back-end - используются AJAX запросы.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85825"/>
            <a:ext cx="6319523" cy="2618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89"/>
              </a:lnSpc>
            </a:pPr>
            <a:r>
              <a:rPr lang="en-US" sz="7563" spc="158">
                <a:solidFill>
                  <a:srgbClr val="EEFF5D"/>
                </a:solidFill>
                <a:latin typeface="Roboto"/>
              </a:rPr>
              <a:t>BACK-END</a:t>
            </a:r>
          </a:p>
          <a:p>
            <a:pPr algn="ctr">
              <a:lnSpc>
                <a:spcPts val="10589"/>
              </a:lnSpc>
              <a:spcBef>
                <a:spcPct val="0"/>
              </a:spcBef>
            </a:pPr>
            <a:r>
              <a:rPr lang="en-US" sz="7563" spc="158">
                <a:solidFill>
                  <a:srgbClr val="EEFF5D"/>
                </a:solidFill>
                <a:latin typeface="Roboto"/>
              </a:rPr>
              <a:t>РАЗРАБОТКА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4569862"/>
            <a:ext cx="16017600" cy="423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4000" spc="84">
                <a:solidFill>
                  <a:srgbClr val="FFFFFF"/>
                </a:solidFill>
                <a:latin typeface="Roboto"/>
              </a:rPr>
              <a:t>1. Авторизация</a:t>
            </a:r>
          </a:p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4000" spc="84">
                <a:solidFill>
                  <a:srgbClr val="FFFFFF"/>
                </a:solidFill>
                <a:latin typeface="Roboto"/>
              </a:rPr>
              <a:t>2. Добавление компаний и их рекламных кабинетов</a:t>
            </a:r>
          </a:p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4000" spc="84">
                <a:solidFill>
                  <a:srgbClr val="FFFFFF"/>
                </a:solidFill>
                <a:latin typeface="Roboto"/>
              </a:rPr>
              <a:t>3. Добавление сотрудников и клиентов с разделением уровней доступа</a:t>
            </a:r>
          </a:p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4000" spc="84">
                <a:solidFill>
                  <a:srgbClr val="FFFFFF"/>
                </a:solidFill>
                <a:latin typeface="Roboto"/>
              </a:rPr>
              <a:t>4. Мониторинг показателей рекламных объявлений</a:t>
            </a:r>
          </a:p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4000" spc="84">
                <a:solidFill>
                  <a:srgbClr val="FFFFFF"/>
                </a:solidFill>
                <a:latin typeface="Roboto"/>
              </a:rPr>
              <a:t>5. Хранение и вывод статистики за определенные периоды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EEFF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575012" y="866775"/>
            <a:ext cx="6684288" cy="2849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78"/>
              </a:lnSpc>
            </a:pPr>
            <a:r>
              <a:rPr lang="en-US" sz="8342" spc="175">
                <a:solidFill>
                  <a:srgbClr val="000000"/>
                </a:solidFill>
                <a:latin typeface="Roboto"/>
              </a:rPr>
              <a:t>BACK-END </a:t>
            </a:r>
          </a:p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spc="168">
                <a:solidFill>
                  <a:srgbClr val="000000"/>
                </a:solidFill>
                <a:latin typeface="Roboto"/>
              </a:rPr>
              <a:t>РАЗРАБОТКА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5057775"/>
            <a:ext cx="16230600" cy="3700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000000"/>
                </a:solidFill>
                <a:latin typeface="Roboto"/>
              </a:rPr>
              <a:t>В результате проделанной работы были получены знания и практические навыки в сфере формулирования и выбора идей, разработки и создания веб-приложений, дизайна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000000"/>
                </a:solidFill>
                <a:latin typeface="Roboto"/>
              </a:rPr>
              <a:t>Продукт находится в стадии продакшена. На данный момент готов дизайн большей части страниц, несколько имеют готовый функционал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2071" y="1564640"/>
            <a:ext cx="4004318" cy="3578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0"/>
              </a:lnSpc>
            </a:pPr>
            <a:r>
              <a:rPr lang="en-US" sz="25000">
                <a:solidFill>
                  <a:srgbClr val="A6A6A6">
                    <a:alpha val="63922"/>
                  </a:srgbClr>
                </a:solidFill>
                <a:latin typeface="Roboto"/>
              </a:rPr>
              <a:t>16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257300"/>
            <a:ext cx="4004318" cy="3578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0"/>
              </a:lnSpc>
            </a:pPr>
            <a:r>
              <a:rPr lang="en-US" sz="25000">
                <a:solidFill>
                  <a:srgbClr val="FFFFFF"/>
                </a:solidFill>
                <a:latin typeface="Roboto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31250" r="0" b="3125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3229" y="1425814"/>
            <a:ext cx="11305433" cy="4221846"/>
            <a:chOff x="0" y="0"/>
            <a:chExt cx="15073910" cy="562912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76200"/>
              <a:ext cx="15073910" cy="38116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1000"/>
                </a:lnSpc>
              </a:pPr>
              <a:r>
                <a:rPr lang="en-US" sz="10000">
                  <a:solidFill>
                    <a:srgbClr val="171717"/>
                  </a:solidFill>
                  <a:latin typeface="Roboto Bold"/>
                </a:rPr>
                <a:t>Спасибо за внимание!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733990"/>
              <a:ext cx="15073910" cy="895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560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EFF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083214" y="1820017"/>
            <a:ext cx="9525" cy="6646965"/>
          </a:xfrm>
          <a:prstGeom prst="rect">
            <a:avLst/>
          </a:prstGeom>
          <a:solidFill>
            <a:srgbClr val="171717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8555303" y="3867785"/>
            <a:ext cx="8325558" cy="2465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171717"/>
                </a:solidFill>
                <a:latin typeface="Roboto"/>
              </a:rPr>
              <a:t>Тема</a:t>
            </a:r>
            <a:r>
              <a:rPr lang="en-US" sz="3500" spc="73">
                <a:solidFill>
                  <a:srgbClr val="171717"/>
                </a:solidFill>
                <a:latin typeface="Roboto"/>
              </a:rPr>
              <a:t> проекта:</a:t>
            </a:r>
          </a:p>
          <a:p>
            <a:pPr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3500" spc="73">
                <a:solidFill>
                  <a:srgbClr val="171717"/>
                </a:solidFill>
                <a:latin typeface="Roboto"/>
              </a:rPr>
              <a:t>Разработка ER</a:t>
            </a:r>
            <a:r>
              <a:rPr lang="en-US" sz="3500" spc="73" u="none">
                <a:solidFill>
                  <a:srgbClr val="171717"/>
                </a:solidFill>
                <a:latin typeface="Roboto"/>
              </a:rPr>
              <a:t>P</a:t>
            </a:r>
            <a:r>
              <a:rPr lang="en-US" sz="3500" spc="73">
                <a:solidFill>
                  <a:srgbClr val="171717"/>
                </a:solidFill>
                <a:latin typeface="Roboto"/>
              </a:rPr>
              <a:t>-систем для предприятий малого бизнеса в сфере маркетинга.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07138" y="3470275"/>
            <a:ext cx="4211863" cy="357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500"/>
              </a:lnSpc>
            </a:pPr>
            <a:r>
              <a:rPr lang="en-US" sz="25000">
                <a:solidFill>
                  <a:srgbClr val="171717"/>
                </a:solidFill>
                <a:latin typeface="Roboto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06686" y="1655921"/>
            <a:ext cx="10825298" cy="6352858"/>
            <a:chOff x="0" y="0"/>
            <a:chExt cx="14433730" cy="847047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66675"/>
              <a:ext cx="14433730" cy="32048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239"/>
                </a:lnSpc>
              </a:pPr>
              <a:r>
                <a:rPr lang="en-US" sz="8399">
                  <a:solidFill>
                    <a:srgbClr val="FFFFFF"/>
                  </a:solidFill>
                  <a:latin typeface="Roboto Bold"/>
                </a:rPr>
                <a:t>Формулировка решаемой проблемы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820795"/>
              <a:ext cx="14433730" cy="46496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7000"/>
                </a:lnSpc>
                <a:spcBef>
                  <a:spcPct val="0"/>
                </a:spcBef>
              </a:pPr>
              <a:r>
                <a:rPr lang="en-US" sz="5000" spc="105">
                  <a:solidFill>
                    <a:srgbClr val="FFFFFF"/>
                  </a:solidFill>
                  <a:latin typeface="Roboto"/>
                </a:rPr>
                <a:t>Создание эффективного управления предприятием, его ресурсами, данными и бизнес-процессами.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291508" y="1257300"/>
            <a:ext cx="3967792" cy="357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500"/>
              </a:lnSpc>
            </a:pPr>
            <a:r>
              <a:rPr lang="en-US" sz="25000">
                <a:solidFill>
                  <a:srgbClr val="EEFF5D"/>
                </a:solidFill>
                <a:latin typeface="Roboto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>
            <a:alphaModFix amt="9999"/>
          </a:blip>
          <a:srcRect l="0" t="23833" r="0" b="31166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382000" y="4940300"/>
            <a:ext cx="9906000" cy="9525"/>
          </a:xfrm>
          <a:prstGeom prst="rect">
            <a:avLst/>
          </a:prstGeom>
          <a:solidFill>
            <a:srgbClr val="171717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8382000" y="1530350"/>
            <a:ext cx="7495381" cy="1532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459"/>
              </a:lnSpc>
              <a:spcBef>
                <a:spcPct val="0"/>
              </a:spcBef>
            </a:pPr>
            <a:r>
              <a:rPr lang="en-US" sz="8899" spc="186">
                <a:solidFill>
                  <a:srgbClr val="171717"/>
                </a:solidFill>
                <a:latin typeface="Roboto"/>
              </a:rPr>
              <a:t>Цель</a:t>
            </a:r>
            <a:r>
              <a:rPr lang="en-US" sz="8899" spc="186">
                <a:solidFill>
                  <a:srgbClr val="171717"/>
                </a:solidFill>
                <a:latin typeface="Roboto"/>
              </a:rPr>
              <a:t> работы: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382000" y="6438900"/>
            <a:ext cx="7495381" cy="3239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440"/>
              </a:lnSpc>
              <a:spcBef>
                <a:spcPct val="0"/>
              </a:spcBef>
            </a:pPr>
            <a:r>
              <a:rPr lang="en-US" sz="4600" spc="96">
                <a:solidFill>
                  <a:srgbClr val="171717"/>
                </a:solidFill>
                <a:latin typeface="Roboto"/>
              </a:rPr>
              <a:t>Разработать</a:t>
            </a:r>
            <a:r>
              <a:rPr lang="en-US" sz="4600" spc="96" u="none">
                <a:solidFill>
                  <a:srgbClr val="171717"/>
                </a:solidFill>
                <a:latin typeface="Roboto"/>
              </a:rPr>
              <a:t> ERP-систему для маркетингового агентства "CYBER SUPPORT".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09108" y="5683250"/>
            <a:ext cx="3967792" cy="357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500"/>
              </a:lnSpc>
            </a:pPr>
            <a:r>
              <a:rPr lang="en-US" sz="25000">
                <a:solidFill>
                  <a:srgbClr val="171717"/>
                </a:solidFill>
                <a:latin typeface="Roboto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6964" t="18476" r="26964" b="0"/>
          <a:stretch>
            <a:fillRect/>
          </a:stretch>
        </p:blipFill>
        <p:spPr>
          <a:xfrm flipH="false" flipV="false" rot="0">
            <a:off x="2952750" y="1325825"/>
            <a:ext cx="2876550" cy="763535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9353462" y="886301"/>
            <a:ext cx="6972388" cy="8514398"/>
            <a:chOff x="0" y="0"/>
            <a:chExt cx="9296517" cy="1135253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04775"/>
              <a:ext cx="9296517" cy="49515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300"/>
                </a:lnSpc>
              </a:pPr>
              <a:r>
                <a:rPr lang="en-US" sz="13000">
                  <a:solidFill>
                    <a:srgbClr val="FFFFFF"/>
                  </a:solidFill>
                  <a:latin typeface="Roboto Bold"/>
                </a:rPr>
                <a:t>План работы: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624619"/>
              <a:ext cx="9296517" cy="57279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900"/>
                </a:lnSpc>
              </a:pPr>
              <a:r>
                <a:rPr lang="en-US" sz="3500" spc="73">
                  <a:solidFill>
                    <a:srgbClr val="FFFFFF"/>
                  </a:solidFill>
                  <a:latin typeface="Roboto"/>
                </a:rPr>
                <a:t>1. Постановка задачи</a:t>
              </a:r>
            </a:p>
            <a:p>
              <a:pPr>
                <a:lnSpc>
                  <a:spcPts val="4900"/>
                </a:lnSpc>
              </a:pPr>
              <a:r>
                <a:rPr lang="en-US" sz="3500" spc="73">
                  <a:solidFill>
                    <a:srgbClr val="FFFFFF"/>
                  </a:solidFill>
                  <a:latin typeface="Roboto"/>
                </a:rPr>
                <a:t>2. Формирование ТЗ</a:t>
              </a:r>
            </a:p>
            <a:p>
              <a:pPr>
                <a:lnSpc>
                  <a:spcPts val="4900"/>
                </a:lnSpc>
              </a:pPr>
              <a:r>
                <a:rPr lang="en-US" sz="3500" spc="73">
                  <a:solidFill>
                    <a:srgbClr val="FFFFFF"/>
                  </a:solidFill>
                  <a:latin typeface="Roboto"/>
                </a:rPr>
                <a:t>3. Разработка дизайна и функционала дизайна</a:t>
              </a:r>
            </a:p>
            <a:p>
              <a:pPr>
                <a:lnSpc>
                  <a:spcPts val="4900"/>
                </a:lnSpc>
              </a:pPr>
              <a:r>
                <a:rPr lang="en-US" sz="3500" spc="73">
                  <a:solidFill>
                    <a:srgbClr val="FFFFFF"/>
                  </a:solidFill>
                  <a:latin typeface="Roboto"/>
                </a:rPr>
                <a:t>4.</a:t>
              </a:r>
              <a:r>
                <a:rPr lang="en-US" sz="3500" spc="73">
                  <a:solidFill>
                    <a:srgbClr val="FFFFFF"/>
                  </a:solidFill>
                  <a:latin typeface="Roboto"/>
                </a:rPr>
                <a:t> Создание макетов страниц</a:t>
              </a:r>
            </a:p>
            <a:p>
              <a:pPr>
                <a:lnSpc>
                  <a:spcPts val="4900"/>
                </a:lnSpc>
              </a:pPr>
              <a:r>
                <a:rPr lang="en-US" sz="3500" spc="73">
                  <a:solidFill>
                    <a:srgbClr val="FFFFFF"/>
                  </a:solidFill>
                  <a:latin typeface="Roboto"/>
                </a:rPr>
                <a:t>5. Front-end разработка</a:t>
              </a:r>
            </a:p>
            <a:p>
              <a:pPr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sz="3500" spc="73">
                  <a:solidFill>
                    <a:srgbClr val="FFFFFF"/>
                  </a:solidFill>
                  <a:latin typeface="Roboto"/>
                </a:rPr>
                <a:t>6.</a:t>
              </a:r>
              <a:r>
                <a:rPr lang="en-US" sz="3500" spc="73">
                  <a:solidFill>
                    <a:srgbClr val="FFFFFF"/>
                  </a:solidFill>
                  <a:latin typeface="Roboto"/>
                </a:rPr>
                <a:t> Back-end разработка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40429" y="3470275"/>
            <a:ext cx="4501192" cy="357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0"/>
              </a:lnSpc>
            </a:pPr>
            <a:r>
              <a:rPr lang="en-US" sz="25000">
                <a:solidFill>
                  <a:srgbClr val="EEFF5D"/>
                </a:solidFill>
                <a:latin typeface="Roboto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3963394"/>
            <a:ext cx="18288000" cy="9525"/>
          </a:xfrm>
          <a:prstGeom prst="rect">
            <a:avLst/>
          </a:prstGeom>
          <a:solidFill>
            <a:srgbClr val="171717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3266736" y="1227191"/>
            <a:ext cx="11754528" cy="1700878"/>
            <a:chOff x="0" y="0"/>
            <a:chExt cx="15672704" cy="226783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38100"/>
              <a:ext cx="15672704" cy="1181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00"/>
                </a:lnSpc>
              </a:pPr>
              <a:r>
                <a:rPr lang="en-US" sz="6000">
                  <a:solidFill>
                    <a:srgbClr val="171717"/>
                  </a:solidFill>
                  <a:latin typeface="Roboto Bold"/>
                </a:rPr>
                <a:t>Партнеры проекта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565104"/>
              <a:ext cx="15672704" cy="7027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100" spc="65">
                  <a:solidFill>
                    <a:srgbClr val="171717"/>
                  </a:solidFill>
                  <a:latin typeface="Roboto"/>
                </a:rPr>
                <a:t>Компании которые принимают</a:t>
              </a:r>
              <a:r>
                <a:rPr lang="en-US" sz="2900" spc="60">
                  <a:solidFill>
                    <a:srgbClr val="171717"/>
                  </a:solidFill>
                  <a:latin typeface="Roboto"/>
                </a:rPr>
                <a:t> участие в нашем проекте: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748858" y="4736499"/>
            <a:ext cx="7893086" cy="213969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493830" y="3972919"/>
            <a:ext cx="3666852" cy="3666852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419535" y="7454900"/>
            <a:ext cx="7815441" cy="180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200">
                <a:solidFill>
                  <a:srgbClr val="000000"/>
                </a:solidFill>
                <a:latin typeface="Open Sans"/>
              </a:rPr>
              <a:t>CYBER</a:t>
            </a:r>
            <a:r>
              <a:rPr lang="en-US" sz="5200">
                <a:solidFill>
                  <a:srgbClr val="000000"/>
                </a:solidFill>
                <a:latin typeface="Open Sans"/>
              </a:rPr>
              <a:t> SUPPORT</a:t>
            </a:r>
          </a:p>
          <a:p>
            <a:pPr algn="ctr">
              <a:lnSpc>
                <a:spcPts val="3499"/>
              </a:lnSpc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     </a:t>
            </a:r>
            <a:r>
              <a:rPr lang="en-US" sz="2499">
                <a:solidFill>
                  <a:srgbClr val="000000"/>
                </a:solidFill>
                <a:latin typeface="Open Sans"/>
              </a:rPr>
              <a:t>Крупное маркетинговое агентство для компьютерных клубов в России.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84293" y="7454900"/>
            <a:ext cx="7675007" cy="180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200">
                <a:solidFill>
                  <a:srgbClr val="000000"/>
                </a:solidFill>
                <a:latin typeface="Open Sans"/>
              </a:rPr>
              <a:t>GIZMO</a:t>
            </a:r>
          </a:p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"/>
              </a:rPr>
              <a:t>Облачный сервис для управления компьютерными клубами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EEFF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564232" y="5960885"/>
            <a:ext cx="16723768" cy="9525"/>
          </a:xfrm>
          <a:prstGeom prst="rect">
            <a:avLst/>
          </a:prstGeom>
          <a:solidFill>
            <a:srgbClr val="171717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564232" y="1511300"/>
            <a:ext cx="8684994" cy="273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299"/>
              </a:lnSpc>
              <a:spcBef>
                <a:spcPct val="0"/>
              </a:spcBef>
            </a:pPr>
            <a:r>
              <a:rPr lang="en-US" sz="4500" spc="94">
                <a:solidFill>
                  <a:srgbClr val="171717"/>
                </a:solidFill>
                <a:latin typeface="Roboto Bold"/>
              </a:rPr>
              <a:t>Начало</a:t>
            </a:r>
            <a:r>
              <a:rPr lang="en-US" sz="4500" spc="94" u="none">
                <a:solidFill>
                  <a:srgbClr val="171717"/>
                </a:solidFill>
                <a:latin typeface="Roboto Bold"/>
              </a:rPr>
              <a:t> работы</a:t>
            </a:r>
          </a:p>
          <a:p>
            <a:pPr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3500" spc="73" u="none">
                <a:solidFill>
                  <a:srgbClr val="171717"/>
                </a:solidFill>
                <a:latin typeface="Roboto"/>
              </a:rPr>
              <a:t>Постановка задачи, формирование Т3, </a:t>
            </a:r>
            <a:r>
              <a:rPr lang="en-US" sz="3500" spc="73">
                <a:solidFill>
                  <a:srgbClr val="171717"/>
                </a:solidFill>
                <a:latin typeface="Roboto"/>
              </a:rPr>
              <a:t>определение зон</a:t>
            </a:r>
            <a:r>
              <a:rPr lang="en-US" sz="3500" spc="73" u="none">
                <a:solidFill>
                  <a:srgbClr val="171717"/>
                </a:solidFill>
                <a:latin typeface="Roboto"/>
              </a:rPr>
              <a:t> </a:t>
            </a:r>
            <a:r>
              <a:rPr lang="en-US" sz="3500" spc="73">
                <a:solidFill>
                  <a:srgbClr val="171717"/>
                </a:solidFill>
                <a:latin typeface="Roboto"/>
              </a:rPr>
              <a:t>ответственности.</a:t>
            </a:r>
          </a:p>
          <a:p>
            <a:pPr marL="0" indent="0" lvl="0">
              <a:lnSpc>
                <a:spcPts val="56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564232" y="6345440"/>
            <a:ext cx="11196199" cy="3700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spc="73">
                <a:solidFill>
                  <a:srgbClr val="171717"/>
                </a:solidFill>
                <a:latin typeface="Roboto"/>
              </a:rPr>
              <a:t>На данном этапе работы была</a:t>
            </a:r>
          </a:p>
          <a:p>
            <a:pPr>
              <a:lnSpc>
                <a:spcPts val="4900"/>
              </a:lnSpc>
            </a:pPr>
            <a:r>
              <a:rPr lang="en-US" sz="3500" spc="73">
                <a:solidFill>
                  <a:srgbClr val="171717"/>
                </a:solidFill>
                <a:latin typeface="Roboto"/>
              </a:rPr>
              <a:t>сформулирована решаемая проблема,</a:t>
            </a:r>
          </a:p>
          <a:p>
            <a:pPr>
              <a:lnSpc>
                <a:spcPts val="4900"/>
              </a:lnSpc>
            </a:pPr>
            <a:r>
              <a:rPr lang="en-US" sz="3500" spc="73">
                <a:solidFill>
                  <a:srgbClr val="171717"/>
                </a:solidFill>
                <a:latin typeface="Roboto"/>
              </a:rPr>
              <a:t>описан функционал будущей системы,</a:t>
            </a:r>
          </a:p>
          <a:p>
            <a:pPr>
              <a:lnSpc>
                <a:spcPts val="4900"/>
              </a:lnSpc>
            </a:pPr>
            <a:r>
              <a:rPr lang="en-US" sz="3500" spc="73">
                <a:solidFill>
                  <a:srgbClr val="171717"/>
                </a:solidFill>
                <a:latin typeface="Roboto"/>
              </a:rPr>
              <a:t>исходя из запросов маркетингового</a:t>
            </a:r>
          </a:p>
          <a:p>
            <a:pPr>
              <a:lnSpc>
                <a:spcPts val="4900"/>
              </a:lnSpc>
            </a:pPr>
            <a:r>
              <a:rPr lang="en-US" sz="3500" spc="73">
                <a:solidFill>
                  <a:srgbClr val="171717"/>
                </a:solidFill>
                <a:latin typeface="Roboto"/>
              </a:rPr>
              <a:t>агентства «CYBER SUPPORT».</a:t>
            </a:r>
          </a:p>
          <a:p>
            <a:pPr marL="0" indent="0" lvl="0">
              <a:lnSpc>
                <a:spcPts val="49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2960752" y="1314450"/>
            <a:ext cx="3967792" cy="357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500"/>
              </a:lnSpc>
            </a:pPr>
            <a:r>
              <a:rPr lang="en-US" sz="25000">
                <a:solidFill>
                  <a:srgbClr val="171717"/>
                </a:solidFill>
                <a:latin typeface="Roboto"/>
              </a:rPr>
              <a:t>07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77" t="22696" r="577" b="26052"/>
          <a:stretch>
            <a:fillRect/>
          </a:stretch>
        </p:blipFill>
        <p:spPr>
          <a:xfrm flipH="false" flipV="false" rot="0">
            <a:off x="8835163" y="0"/>
            <a:ext cx="9452837" cy="7356475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500800" y="1028700"/>
            <a:ext cx="7334363" cy="7660957"/>
            <a:chOff x="0" y="0"/>
            <a:chExt cx="9779151" cy="1021461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76200"/>
              <a:ext cx="9779151" cy="15426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799"/>
                </a:lnSpc>
              </a:pPr>
              <a:r>
                <a:rPr lang="en-US" sz="7999">
                  <a:solidFill>
                    <a:srgbClr val="FFFFFF"/>
                  </a:solidFill>
                  <a:latin typeface="Roboto Bold"/>
                </a:rPr>
                <a:t>Процесс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196676"/>
              <a:ext cx="9779151" cy="80179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40"/>
                </a:lnSpc>
              </a:pPr>
              <a:r>
                <a:rPr lang="en-US" sz="3099" spc="65">
                  <a:solidFill>
                    <a:srgbClr val="FFFFFF"/>
                  </a:solidFill>
                  <a:latin typeface="Roboto"/>
                </a:rPr>
                <a:t>Разработка идей дизайна и функционала системы мониторинга. </a:t>
              </a:r>
            </a:p>
            <a:p>
              <a:pPr>
                <a:lnSpc>
                  <a:spcPts val="4340"/>
                </a:lnSpc>
              </a:pPr>
              <a:r>
                <a:rPr lang="en-US" sz="3100" spc="65">
                  <a:solidFill>
                    <a:srgbClr val="FFFFFF"/>
                  </a:solidFill>
                  <a:latin typeface="Roboto"/>
                </a:rPr>
                <a:t>Д</a:t>
              </a:r>
              <a:r>
                <a:rPr lang="en-US" sz="3099" spc="65">
                  <a:solidFill>
                    <a:srgbClr val="FFFFFF"/>
                  </a:solidFill>
                  <a:latin typeface="Roboto"/>
                </a:rPr>
                <a:t>ля создания макетов был выбран</a:t>
              </a:r>
            </a:p>
            <a:p>
              <a:pPr>
                <a:lnSpc>
                  <a:spcPts val="4340"/>
                </a:lnSpc>
              </a:pPr>
              <a:r>
                <a:rPr lang="en-US" sz="1500" spc="31">
                  <a:solidFill>
                    <a:srgbClr val="FFFFFF"/>
                  </a:solidFill>
                  <a:latin typeface="Roboto"/>
                </a:rPr>
                <a:t>минималистичный</a:t>
              </a:r>
              <a:r>
                <a:rPr lang="en-US" sz="3099" spc="65">
                  <a:solidFill>
                    <a:srgbClr val="FFFFFF"/>
                  </a:solidFill>
                  <a:latin typeface="Roboto"/>
                </a:rPr>
                <a:t> стиль, фокусирующий внимание </a:t>
              </a:r>
              <a:r>
                <a:rPr lang="en-US" sz="3100" spc="65">
                  <a:solidFill>
                    <a:srgbClr val="FFFFFF"/>
                  </a:solidFill>
                  <a:latin typeface="Roboto"/>
                </a:rPr>
                <a:t>п</a:t>
              </a:r>
              <a:r>
                <a:rPr lang="en-US" sz="3099" spc="65">
                  <a:solidFill>
                    <a:srgbClr val="FFFFFF"/>
                  </a:solidFill>
                  <a:latin typeface="Roboto"/>
                </a:rPr>
                <a:t>ользователя на функциональных</a:t>
              </a:r>
            </a:p>
            <a:p>
              <a:pPr marL="0" indent="0" lvl="0">
                <a:lnSpc>
                  <a:spcPts val="4340"/>
                </a:lnSpc>
                <a:spcBef>
                  <a:spcPct val="0"/>
                </a:spcBef>
              </a:pPr>
              <a:r>
                <a:rPr lang="en-US" sz="3099" spc="65">
                  <a:solidFill>
                    <a:srgbClr val="FFFFFF"/>
                  </a:solidFill>
                  <a:latin typeface="Roboto"/>
                </a:rPr>
                <a:t>частях интерфейса.</a:t>
              </a:r>
            </a:p>
            <a:p>
              <a:pPr marL="0" indent="0" lvl="0">
                <a:lnSpc>
                  <a:spcPts val="4340"/>
                </a:lnSpc>
                <a:spcBef>
                  <a:spcPct val="0"/>
                </a:spcBef>
              </a:pPr>
              <a:r>
                <a:rPr lang="en-US" sz="3099" spc="65" u="none">
                  <a:solidFill>
                    <a:srgbClr val="FFFFFF"/>
                  </a:solidFill>
                  <a:latin typeface="Roboto"/>
                </a:rPr>
                <a:t>Обязательным к разработке были страницы с разными возможностямидля клиентов, менеджеров и сотрудников.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291508" y="5759450"/>
            <a:ext cx="3967792" cy="357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500"/>
              </a:lnSpc>
            </a:pPr>
            <a:r>
              <a:rPr lang="en-US" sz="25000">
                <a:solidFill>
                  <a:srgbClr val="EEFF5D"/>
                </a:solidFill>
                <a:latin typeface="Roboto"/>
              </a:rPr>
              <a:t>08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9200" r="5039" b="1070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96370" y="799678"/>
            <a:ext cx="7846294" cy="8687644"/>
            <a:chOff x="0" y="0"/>
            <a:chExt cx="10461725" cy="11583525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5506363"/>
              <a:ext cx="10461725" cy="60771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00"/>
                </a:lnSpc>
              </a:pPr>
              <a:r>
                <a:rPr lang="en-US" sz="5000" spc="105">
                  <a:solidFill>
                    <a:srgbClr val="171717"/>
                  </a:solidFill>
                  <a:latin typeface="Roboto Bold"/>
                </a:rPr>
                <a:t>Создание макетов.</a:t>
              </a:r>
            </a:p>
            <a:p>
              <a:pPr>
                <a:lnSpc>
                  <a:spcPts val="4900"/>
                </a:lnSpc>
              </a:pPr>
              <a:r>
                <a:rPr lang="en-US" sz="5000" spc="105">
                  <a:solidFill>
                    <a:srgbClr val="171717"/>
                  </a:solidFill>
                  <a:latin typeface="Roboto"/>
                </a:rPr>
                <a:t>Д</a:t>
              </a:r>
              <a:r>
                <a:rPr lang="en-US" sz="3500" spc="73">
                  <a:solidFill>
                    <a:srgbClr val="171717"/>
                  </a:solidFill>
                  <a:latin typeface="Roboto"/>
                </a:rPr>
                <a:t>ля создания макетов страниц использовался сервис Figma.</a:t>
              </a:r>
            </a:p>
            <a:p>
              <a:pPr>
                <a:lnSpc>
                  <a:spcPts val="4900"/>
                </a:lnSpc>
              </a:pPr>
              <a:r>
                <a:rPr lang="en-US" sz="3500" spc="73">
                  <a:solidFill>
                    <a:srgbClr val="171717"/>
                  </a:solidFill>
                  <a:latin typeface="Roboto"/>
                </a:rPr>
                <a:t>На данном этапе было создано</a:t>
              </a:r>
            </a:p>
            <a:p>
              <a:pPr>
                <a:lnSpc>
                  <a:spcPts val="4900"/>
                </a:lnSpc>
              </a:pPr>
              <a:r>
                <a:rPr lang="en-US" sz="3500" spc="73">
                  <a:solidFill>
                    <a:srgbClr val="171717"/>
                  </a:solidFill>
                  <a:latin typeface="Roboto"/>
                </a:rPr>
                <a:t>20 вариации разных по содержанию и функционалу</a:t>
              </a:r>
            </a:p>
            <a:p>
              <a:pPr marL="0" indent="0" lvl="0">
                <a:lnSpc>
                  <a:spcPts val="4900"/>
                </a:lnSpc>
                <a:spcBef>
                  <a:spcPct val="0"/>
                </a:spcBef>
              </a:pPr>
              <a:r>
                <a:rPr lang="en-US" sz="3500" spc="73">
                  <a:solidFill>
                    <a:srgbClr val="171717"/>
                  </a:solidFill>
                  <a:latin typeface="Roboto"/>
                </a:rPr>
                <a:t>страниц веб-приложения.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28600"/>
              <a:ext cx="5615817" cy="48480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500"/>
                </a:lnSpc>
              </a:pPr>
              <a:r>
                <a:rPr lang="en-US" sz="25000">
                  <a:solidFill>
                    <a:srgbClr val="171717"/>
                  </a:solidFill>
                  <a:latin typeface="Roboto"/>
                </a:rPr>
                <a:t>9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DAEeZ9l_AWE</dc:identifier>
  <dcterms:modified xsi:type="dcterms:W3CDTF">2011-08-01T06:04:30Z</dcterms:modified>
  <cp:revision>1</cp:revision>
  <dc:title>Проектная деятельность</dc:title>
</cp:coreProperties>
</file>

<file path=docProps/thumbnail.jpeg>
</file>